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Klein Bold" charset="1" panose="02000503060000020004"/>
      <p:regular r:id="rId18"/>
    </p:embeddedFont>
    <p:embeddedFont>
      <p:font typeface="Canva Sans Bold" charset="1" panose="020B0803030501040103"/>
      <p:regular r:id="rId19"/>
    </p:embeddedFont>
    <p:embeddedFont>
      <p:font typeface="Klein" charset="1" panose="020005030600000200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8.png" Type="http://schemas.openxmlformats.org/officeDocument/2006/relationships/image"/><Relationship Id="rId4" Target="../media/image5.png" Type="http://schemas.openxmlformats.org/officeDocument/2006/relationships/image"/><Relationship Id="rId5" Target="../media/image2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3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6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7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8.png" Type="http://schemas.openxmlformats.org/officeDocument/2006/relationships/image"/><Relationship Id="rId4" Target="../media/image5.pn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8.png" Type="http://schemas.openxmlformats.org/officeDocument/2006/relationships/image"/><Relationship Id="rId4" Target="../media/image5.png" Type="http://schemas.openxmlformats.org/officeDocument/2006/relationships/image"/><Relationship Id="rId5" Target="../media/image2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0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02938" y="655571"/>
            <a:ext cx="9674554" cy="8602729"/>
          </a:xfrm>
          <a:custGeom>
            <a:avLst/>
            <a:gdLst/>
            <a:ahLst/>
            <a:cxnLst/>
            <a:rect r="r" b="b" t="t" l="l"/>
            <a:pathLst>
              <a:path h="8602729" w="9674554">
                <a:moveTo>
                  <a:pt x="0" y="0"/>
                </a:moveTo>
                <a:lnTo>
                  <a:pt x="9674553" y="0"/>
                </a:lnTo>
                <a:lnTo>
                  <a:pt x="9674553" y="8602729"/>
                </a:lnTo>
                <a:lnTo>
                  <a:pt x="0" y="86027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66" r="0" b="-30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218304"/>
            <a:ext cx="8796166" cy="8039996"/>
          </a:xfrm>
          <a:custGeom>
            <a:avLst/>
            <a:gdLst/>
            <a:ahLst/>
            <a:cxnLst/>
            <a:rect r="r" b="b" t="t" l="l"/>
            <a:pathLst>
              <a:path h="8039996" w="8796166">
                <a:moveTo>
                  <a:pt x="0" y="0"/>
                </a:moveTo>
                <a:lnTo>
                  <a:pt x="8796166" y="0"/>
                </a:lnTo>
                <a:lnTo>
                  <a:pt x="8796166" y="8039996"/>
                </a:lnTo>
                <a:lnTo>
                  <a:pt x="0" y="8039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67" r="0" b="-196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113567" y="0"/>
            <a:ext cx="2174433" cy="10287000"/>
          </a:xfrm>
          <a:custGeom>
            <a:avLst/>
            <a:gdLst/>
            <a:ahLst/>
            <a:cxnLst/>
            <a:rect r="r" b="b" t="t" l="l"/>
            <a:pathLst>
              <a:path h="10287000" w="2174433">
                <a:moveTo>
                  <a:pt x="0" y="0"/>
                </a:moveTo>
                <a:lnTo>
                  <a:pt x="2174433" y="0"/>
                </a:lnTo>
                <a:lnTo>
                  <a:pt x="217443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1098" r="-23612" b="-2109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24915" y="3057683"/>
            <a:ext cx="8115300" cy="363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99"/>
              </a:lnSpc>
            </a:pPr>
            <a:r>
              <a:rPr lang="en-US" sz="11999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Social Buzz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8836" y="9090576"/>
            <a:ext cx="16640464" cy="1663345"/>
          </a:xfrm>
          <a:custGeom>
            <a:avLst/>
            <a:gdLst/>
            <a:ahLst/>
            <a:cxnLst/>
            <a:rect r="r" b="b" t="t" l="l"/>
            <a:pathLst>
              <a:path h="1663345" w="16640464">
                <a:moveTo>
                  <a:pt x="0" y="0"/>
                </a:moveTo>
                <a:lnTo>
                  <a:pt x="16640464" y="0"/>
                </a:lnTo>
                <a:lnTo>
                  <a:pt x="16640464" y="1663346"/>
                </a:lnTo>
                <a:lnTo>
                  <a:pt x="0" y="16633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3" t="0" r="-663" b="-1910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23768" y="-299198"/>
            <a:ext cx="16640464" cy="1663345"/>
          </a:xfrm>
          <a:custGeom>
            <a:avLst/>
            <a:gdLst/>
            <a:ahLst/>
            <a:cxnLst/>
            <a:rect r="r" b="b" t="t" l="l"/>
            <a:pathLst>
              <a:path h="1663345" w="16640464">
                <a:moveTo>
                  <a:pt x="0" y="0"/>
                </a:moveTo>
                <a:lnTo>
                  <a:pt x="16640464" y="0"/>
                </a:lnTo>
                <a:lnTo>
                  <a:pt x="16640464" y="1663345"/>
                </a:lnTo>
                <a:lnTo>
                  <a:pt x="0" y="1663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3" t="0" r="-663" b="-1910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2156149" cy="10287000"/>
          </a:xfrm>
          <a:custGeom>
            <a:avLst/>
            <a:gdLst/>
            <a:ahLst/>
            <a:cxnLst/>
            <a:rect r="r" b="b" t="t" l="l"/>
            <a:pathLst>
              <a:path h="10287000" w="2156149">
                <a:moveTo>
                  <a:pt x="0" y="0"/>
                </a:moveTo>
                <a:lnTo>
                  <a:pt x="2156149" y="0"/>
                </a:lnTo>
                <a:lnTo>
                  <a:pt x="215614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204" t="-4599" r="-356501" b="-459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59663" y="-588005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308016" y="2349074"/>
            <a:ext cx="12730988" cy="6231793"/>
          </a:xfrm>
          <a:custGeom>
            <a:avLst/>
            <a:gdLst/>
            <a:ahLst/>
            <a:cxnLst/>
            <a:rect r="r" b="b" t="t" l="l"/>
            <a:pathLst>
              <a:path h="6231793" w="12730988">
                <a:moveTo>
                  <a:pt x="0" y="0"/>
                </a:moveTo>
                <a:lnTo>
                  <a:pt x="12730988" y="0"/>
                </a:lnTo>
                <a:lnTo>
                  <a:pt x="12730988" y="6231793"/>
                </a:lnTo>
                <a:lnTo>
                  <a:pt x="0" y="62317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317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03447" y="8305544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496293" y="1570861"/>
            <a:ext cx="5140376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0"/>
              </a:lnSpc>
            </a:pPr>
            <a:r>
              <a:rPr lang="en-US" sz="3800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Content Sentiment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3644" y="9174438"/>
            <a:ext cx="8925173" cy="1663345"/>
          </a:xfrm>
          <a:custGeom>
            <a:avLst/>
            <a:gdLst/>
            <a:ahLst/>
            <a:cxnLst/>
            <a:rect r="r" b="b" t="t" l="l"/>
            <a:pathLst>
              <a:path h="1663345" w="8925173">
                <a:moveTo>
                  <a:pt x="0" y="0"/>
                </a:moveTo>
                <a:lnTo>
                  <a:pt x="8925173" y="0"/>
                </a:lnTo>
                <a:lnTo>
                  <a:pt x="8925173" y="1663346"/>
                </a:lnTo>
                <a:lnTo>
                  <a:pt x="0" y="16633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7680" t="0" r="-1236" b="-1910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3644" y="-215336"/>
            <a:ext cx="9130105" cy="1663345"/>
          </a:xfrm>
          <a:custGeom>
            <a:avLst/>
            <a:gdLst/>
            <a:ahLst/>
            <a:cxnLst/>
            <a:rect r="r" b="b" t="t" l="l"/>
            <a:pathLst>
              <a:path h="1663345" w="9130105">
                <a:moveTo>
                  <a:pt x="0" y="0"/>
                </a:moveTo>
                <a:lnTo>
                  <a:pt x="9130105" y="0"/>
                </a:lnTo>
                <a:lnTo>
                  <a:pt x="9130105" y="1663345"/>
                </a:lnTo>
                <a:lnTo>
                  <a:pt x="0" y="1663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3467" t="0" r="-1208" b="-1910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7777137" y="2619148"/>
            <a:ext cx="1325602" cy="363181"/>
          </a:xfrm>
          <a:custGeom>
            <a:avLst/>
            <a:gdLst/>
            <a:ahLst/>
            <a:cxnLst/>
            <a:rect r="r" b="b" t="t" l="l"/>
            <a:pathLst>
              <a:path h="363181" w="1325602">
                <a:moveTo>
                  <a:pt x="0" y="0"/>
                </a:moveTo>
                <a:lnTo>
                  <a:pt x="1325602" y="0"/>
                </a:lnTo>
                <a:lnTo>
                  <a:pt x="1325602" y="363182"/>
                </a:lnTo>
                <a:lnTo>
                  <a:pt x="0" y="3631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225" r="0" b="-422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7752769" y="4678755"/>
            <a:ext cx="1482390" cy="423559"/>
          </a:xfrm>
          <a:custGeom>
            <a:avLst/>
            <a:gdLst/>
            <a:ahLst/>
            <a:cxnLst/>
            <a:rect r="r" b="b" t="t" l="l"/>
            <a:pathLst>
              <a:path h="423559" w="1482390">
                <a:moveTo>
                  <a:pt x="0" y="0"/>
                </a:moveTo>
                <a:lnTo>
                  <a:pt x="1482390" y="0"/>
                </a:lnTo>
                <a:lnTo>
                  <a:pt x="1482390" y="423560"/>
                </a:lnTo>
                <a:lnTo>
                  <a:pt x="0" y="4235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95" r="0" b="-199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5400000">
            <a:off x="7668554" y="6846945"/>
            <a:ext cx="1482390" cy="423559"/>
          </a:xfrm>
          <a:custGeom>
            <a:avLst/>
            <a:gdLst/>
            <a:ahLst/>
            <a:cxnLst/>
            <a:rect r="r" b="b" t="t" l="l"/>
            <a:pathLst>
              <a:path h="423559" w="1482390">
                <a:moveTo>
                  <a:pt x="0" y="0"/>
                </a:moveTo>
                <a:lnTo>
                  <a:pt x="1482390" y="0"/>
                </a:lnTo>
                <a:lnTo>
                  <a:pt x="1482390" y="423560"/>
                </a:lnTo>
                <a:lnTo>
                  <a:pt x="0" y="4235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95" r="0" b="-199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261408" y="1965021"/>
            <a:ext cx="4020776" cy="6356958"/>
          </a:xfrm>
          <a:custGeom>
            <a:avLst/>
            <a:gdLst/>
            <a:ahLst/>
            <a:cxnLst/>
            <a:rect r="r" b="b" t="t" l="l"/>
            <a:pathLst>
              <a:path h="6356958" w="4020776">
                <a:moveTo>
                  <a:pt x="0" y="0"/>
                </a:moveTo>
                <a:lnTo>
                  <a:pt x="4020776" y="0"/>
                </a:lnTo>
                <a:lnTo>
                  <a:pt x="4020776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596380" y="938563"/>
            <a:ext cx="7662920" cy="7903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71878" indent="-335939" lvl="1">
              <a:lnSpc>
                <a:spcPts val="3734"/>
              </a:lnSpc>
              <a:buFont typeface="Arial"/>
              <a:buChar char="•"/>
            </a:pPr>
            <a:r>
              <a:rPr lang="en-US" b="true" sz="311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May is the top-performing month for content generation.</a:t>
            </a:r>
          </a:p>
          <a:p>
            <a:pPr algn="just" marL="671878" indent="-335939" lvl="1">
              <a:lnSpc>
                <a:spcPts val="3734"/>
              </a:lnSpc>
              <a:buFont typeface="Arial"/>
              <a:buChar char="•"/>
            </a:pPr>
            <a:r>
              <a:rPr lang="en-US" b="true" sz="311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Animal content category is the most popular, attracting the highest engagement.</a:t>
            </a:r>
          </a:p>
          <a:p>
            <a:pPr algn="just" marL="671878" indent="-335939" lvl="1">
              <a:lnSpc>
                <a:spcPts val="3734"/>
              </a:lnSpc>
              <a:buFont typeface="Arial"/>
              <a:buChar char="•"/>
            </a:pPr>
            <a:r>
              <a:rPr lang="en-US" b="true" sz="311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Heart reactions are the most common, indicating positive sentiment across reactions.</a:t>
            </a:r>
          </a:p>
          <a:p>
            <a:pPr algn="just" marL="671878" indent="-335939" lvl="1">
              <a:lnSpc>
                <a:spcPts val="3734"/>
              </a:lnSpc>
              <a:buFont typeface="Arial"/>
              <a:buChar char="•"/>
            </a:pPr>
            <a:r>
              <a:rPr lang="en-US" b="true" sz="311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Photos are the most frequently shared content type, with Positive sentiment outweighing Negative sentiment.</a:t>
            </a:r>
          </a:p>
          <a:p>
            <a:pPr algn="just" marL="671878" indent="-335939" lvl="1">
              <a:lnSpc>
                <a:spcPts val="3734"/>
              </a:lnSpc>
              <a:buFont typeface="Arial"/>
              <a:buChar char="•"/>
            </a:pPr>
            <a:r>
              <a:rPr lang="en-US" b="true" sz="311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Videos and GIFs are also highly shared, with Positive reactions leading, though Negative reactions are still significant.</a:t>
            </a:r>
          </a:p>
          <a:p>
            <a:pPr algn="just">
              <a:lnSpc>
                <a:spcPts val="3734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642480" y="2128413"/>
            <a:ext cx="3898467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15"/>
              </a:lnSpc>
            </a:pPr>
            <a:r>
              <a:rPr lang="en-US" sz="6179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Summary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0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3713" y="8866030"/>
            <a:ext cx="17098777" cy="1202935"/>
          </a:xfrm>
          <a:custGeom>
            <a:avLst/>
            <a:gdLst/>
            <a:ahLst/>
            <a:cxnLst/>
            <a:rect r="r" b="b" t="t" l="l"/>
            <a:pathLst>
              <a:path h="1202935" w="17098777">
                <a:moveTo>
                  <a:pt x="0" y="0"/>
                </a:moveTo>
                <a:lnTo>
                  <a:pt x="17098777" y="0"/>
                </a:lnTo>
                <a:lnTo>
                  <a:pt x="17098777" y="1202935"/>
                </a:lnTo>
                <a:lnTo>
                  <a:pt x="0" y="12029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031" r="0" b="-63454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3713" y="184981"/>
            <a:ext cx="17098777" cy="1202935"/>
          </a:xfrm>
          <a:custGeom>
            <a:avLst/>
            <a:gdLst/>
            <a:ahLst/>
            <a:cxnLst/>
            <a:rect r="r" b="b" t="t" l="l"/>
            <a:pathLst>
              <a:path h="1202935" w="17098777">
                <a:moveTo>
                  <a:pt x="0" y="0"/>
                </a:moveTo>
                <a:lnTo>
                  <a:pt x="17098777" y="0"/>
                </a:lnTo>
                <a:lnTo>
                  <a:pt x="17098777" y="1202935"/>
                </a:lnTo>
                <a:lnTo>
                  <a:pt x="0" y="12029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031" r="0" b="-63454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60955">
            <a:off x="2010033" y="3153939"/>
            <a:ext cx="2977071" cy="2828729"/>
          </a:xfrm>
          <a:custGeom>
            <a:avLst/>
            <a:gdLst/>
            <a:ahLst/>
            <a:cxnLst/>
            <a:rect r="r" b="b" t="t" l="l"/>
            <a:pathLst>
              <a:path h="2828729" w="2977071">
                <a:moveTo>
                  <a:pt x="0" y="0"/>
                </a:moveTo>
                <a:lnTo>
                  <a:pt x="2977071" y="0"/>
                </a:lnTo>
                <a:lnTo>
                  <a:pt x="2977071" y="2828729"/>
                </a:lnTo>
                <a:lnTo>
                  <a:pt x="0" y="28287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345414" y="3893296"/>
            <a:ext cx="6314442" cy="96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63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Thank You!!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45414" y="5095513"/>
            <a:ext cx="6314442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Any Question ??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81078" y="190081"/>
            <a:ext cx="1509778" cy="10326419"/>
          </a:xfrm>
          <a:custGeom>
            <a:avLst/>
            <a:gdLst/>
            <a:ahLst/>
            <a:cxnLst/>
            <a:rect r="r" b="b" t="t" l="l"/>
            <a:pathLst>
              <a:path h="10326419" w="1509778">
                <a:moveTo>
                  <a:pt x="0" y="0"/>
                </a:moveTo>
                <a:lnTo>
                  <a:pt x="1509778" y="0"/>
                </a:lnTo>
                <a:lnTo>
                  <a:pt x="1509778" y="10326420"/>
                </a:lnTo>
                <a:lnTo>
                  <a:pt x="0" y="10326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221" t="0" r="-3122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47669" y="-1202020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92858" y="3576759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129402" y="8355538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9" y="0"/>
                </a:lnTo>
                <a:lnTo>
                  <a:pt x="3409139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373329" y="2779109"/>
            <a:ext cx="1096953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95"/>
              </a:lnSpc>
            </a:pPr>
            <a:r>
              <a:rPr lang="en-US" sz="7079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Today's agenda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96331" y="4366518"/>
            <a:ext cx="8928895" cy="2762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Project recap</a:t>
            </a:r>
          </a:p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Problem</a:t>
            </a:r>
          </a:p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The Analytics team</a:t>
            </a:r>
          </a:p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Process</a:t>
            </a:r>
          </a:p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Insights</a:t>
            </a:r>
          </a:p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b="true" sz="3000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Summary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0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3253" y="479844"/>
            <a:ext cx="17098777" cy="8778456"/>
          </a:xfrm>
          <a:custGeom>
            <a:avLst/>
            <a:gdLst/>
            <a:ahLst/>
            <a:cxnLst/>
            <a:rect r="r" b="b" t="t" l="l"/>
            <a:pathLst>
              <a:path h="8778456" w="17098777">
                <a:moveTo>
                  <a:pt x="0" y="0"/>
                </a:moveTo>
                <a:lnTo>
                  <a:pt x="17098777" y="0"/>
                </a:lnTo>
                <a:lnTo>
                  <a:pt x="17098777" y="8778456"/>
                </a:lnTo>
                <a:lnTo>
                  <a:pt x="0" y="87784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3" r="0" b="-65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65718" y="1690593"/>
            <a:ext cx="12186591" cy="6356958"/>
          </a:xfrm>
          <a:custGeom>
            <a:avLst/>
            <a:gdLst/>
            <a:ahLst/>
            <a:cxnLst/>
            <a:rect r="r" b="b" t="t" l="l"/>
            <a:pathLst>
              <a:path h="6356958" w="12186591">
                <a:moveTo>
                  <a:pt x="0" y="0"/>
                </a:moveTo>
                <a:lnTo>
                  <a:pt x="12186592" y="0"/>
                </a:lnTo>
                <a:lnTo>
                  <a:pt x="12186592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63140" r="0" b="-47736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49369" y="1690593"/>
            <a:ext cx="6341066" cy="6356958"/>
          </a:xfrm>
          <a:custGeom>
            <a:avLst/>
            <a:gdLst/>
            <a:ahLst/>
            <a:cxnLst/>
            <a:rect r="r" b="b" t="t" l="l"/>
            <a:pathLst>
              <a:path h="6356958" w="6341066">
                <a:moveTo>
                  <a:pt x="0" y="0"/>
                </a:moveTo>
                <a:lnTo>
                  <a:pt x="6341066" y="0"/>
                </a:lnTo>
                <a:lnTo>
                  <a:pt x="6341066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550652" y="2404281"/>
            <a:ext cx="8069560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80"/>
              </a:lnSpc>
            </a:pPr>
            <a:r>
              <a:rPr lang="en-US" sz="2400" b="true">
                <a:solidFill>
                  <a:srgbClr val="2A2E3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Social Buzz, a rapidly growing technology unicorn, needs to adapt swiftly to its expanding global scale. Accenture has initiated a three-month Proof of Concept (POC) focusing on the following tasks: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4305509"/>
            <a:ext cx="6699816" cy="2524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8" indent="-259084" lvl="1">
              <a:lnSpc>
                <a:spcPts val="2880"/>
              </a:lnSpc>
              <a:buFont typeface="Arial"/>
              <a:buChar char="•"/>
            </a:pPr>
            <a:r>
              <a:rPr lang="en-US" b="true" sz="2400">
                <a:solidFill>
                  <a:srgbClr val="2A2E3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Conducting an audit of Social Buzz's big data operations.</a:t>
            </a:r>
          </a:p>
          <a:p>
            <a:pPr algn="l" marL="518168" indent="-259084" lvl="1">
              <a:lnSpc>
                <a:spcPts val="2880"/>
              </a:lnSpc>
              <a:buFont typeface="Arial"/>
              <a:buChar char="•"/>
            </a:pPr>
            <a:r>
              <a:rPr lang="en-US" b="true" sz="2400">
                <a:solidFill>
                  <a:srgbClr val="2A2E3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Providing recommendations for a successful IPO.</a:t>
            </a:r>
          </a:p>
          <a:p>
            <a:pPr algn="l" marL="518168" indent="-259084" lvl="1">
              <a:lnSpc>
                <a:spcPts val="2880"/>
              </a:lnSpc>
              <a:buFont typeface="Arial"/>
              <a:buChar char="•"/>
            </a:pPr>
            <a:r>
              <a:rPr lang="en-US" b="true" sz="2400">
                <a:solidFill>
                  <a:srgbClr val="2A2E3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Analyzing to identify the top five most popular content categories for Social Buzz.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11948" y="3487947"/>
            <a:ext cx="5665520" cy="275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Project Recap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247669" y="-1202020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92858" y="3576759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129402" y="8355538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9" y="0"/>
                </a:lnTo>
                <a:lnTo>
                  <a:pt x="3409139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9814895" cy="10287000"/>
          </a:xfrm>
          <a:custGeom>
            <a:avLst/>
            <a:gdLst/>
            <a:ahLst/>
            <a:cxnLst/>
            <a:rect r="r" b="b" t="t" l="l"/>
            <a:pathLst>
              <a:path h="10287000" w="9814895">
                <a:moveTo>
                  <a:pt x="0" y="0"/>
                </a:moveTo>
                <a:lnTo>
                  <a:pt x="9814895" y="0"/>
                </a:lnTo>
                <a:lnTo>
                  <a:pt x="981489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589" t="-4599" r="-284" b="-459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122898" y="1028700"/>
            <a:ext cx="6149058" cy="8104196"/>
          </a:xfrm>
          <a:custGeom>
            <a:avLst/>
            <a:gdLst/>
            <a:ahLst/>
            <a:cxnLst/>
            <a:rect r="r" b="b" t="t" l="l"/>
            <a:pathLst>
              <a:path h="8104196" w="6149058">
                <a:moveTo>
                  <a:pt x="0" y="0"/>
                </a:moveTo>
                <a:lnTo>
                  <a:pt x="6149058" y="0"/>
                </a:lnTo>
                <a:lnTo>
                  <a:pt x="6149058" y="8104196"/>
                </a:lnTo>
                <a:lnTo>
                  <a:pt x="0" y="81041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4354628" y="565569"/>
            <a:ext cx="16566047" cy="8778456"/>
          </a:xfrm>
          <a:custGeom>
            <a:avLst/>
            <a:gdLst/>
            <a:ahLst/>
            <a:cxnLst/>
            <a:rect r="r" b="b" t="t" l="l"/>
            <a:pathLst>
              <a:path h="8778456" w="16566047">
                <a:moveTo>
                  <a:pt x="0" y="0"/>
                </a:moveTo>
                <a:lnTo>
                  <a:pt x="16566048" y="0"/>
                </a:lnTo>
                <a:lnTo>
                  <a:pt x="16566048" y="8778456"/>
                </a:lnTo>
                <a:lnTo>
                  <a:pt x="0" y="87784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333" r="-3215" b="-656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87777" y="839997"/>
            <a:ext cx="3992459" cy="3834952"/>
          </a:xfrm>
          <a:custGeom>
            <a:avLst/>
            <a:gdLst/>
            <a:ahLst/>
            <a:cxnLst/>
            <a:rect r="r" b="b" t="t" l="l"/>
            <a:pathLst>
              <a:path h="3834952" w="3992459">
                <a:moveTo>
                  <a:pt x="0" y="0"/>
                </a:moveTo>
                <a:lnTo>
                  <a:pt x="3992460" y="0"/>
                </a:lnTo>
                <a:lnTo>
                  <a:pt x="3992460" y="3834953"/>
                </a:lnTo>
                <a:lnTo>
                  <a:pt x="0" y="38349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397082" y="1581004"/>
            <a:ext cx="3966310" cy="96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63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Problem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397082" y="3059322"/>
            <a:ext cx="6932580" cy="601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8109" indent="-289055" lvl="1">
              <a:lnSpc>
                <a:spcPts val="3213"/>
              </a:lnSpc>
              <a:buFont typeface="Arial"/>
              <a:buChar char="•"/>
            </a:pPr>
            <a:r>
              <a:rPr lang="en-US" b="true" sz="26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Social Buzz generates over 100,000 posts per day, leading to 36,500,000 pieces of content annually, creating challenges in effectively utilizing the vast amount of data.</a:t>
            </a:r>
          </a:p>
          <a:p>
            <a:pPr algn="just">
              <a:lnSpc>
                <a:spcPts val="3213"/>
              </a:lnSpc>
            </a:pPr>
          </a:p>
          <a:p>
            <a:pPr algn="just" marL="578109" indent="-289055" lvl="1">
              <a:lnSpc>
                <a:spcPts val="3213"/>
              </a:lnSpc>
              <a:buFont typeface="Arial"/>
              <a:buChar char="•"/>
            </a:pPr>
            <a:r>
              <a:rPr lang="en-US" b="true" sz="26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 goal is to identify the top 5 most popular content categories to better understand audience engagement.</a:t>
            </a:r>
          </a:p>
          <a:p>
            <a:pPr algn="just">
              <a:lnSpc>
                <a:spcPts val="3213"/>
              </a:lnSpc>
            </a:pPr>
          </a:p>
          <a:p>
            <a:pPr algn="just" marL="578109" indent="-289055" lvl="1">
              <a:lnSpc>
                <a:spcPts val="3213"/>
              </a:lnSpc>
              <a:buFont typeface="Arial"/>
              <a:buChar char="•"/>
            </a:pPr>
            <a:r>
              <a:rPr lang="en-US" b="true" sz="267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 achieve this, the data needs to be cleaned by removing missing values, adjusting data types, and eliminating irrelevant columns before analysis.</a:t>
            </a:r>
          </a:p>
          <a:p>
            <a:pPr algn="just">
              <a:lnSpc>
                <a:spcPts val="3213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39400"/>
            <a:ext cx="9247454" cy="8808200"/>
          </a:xfrm>
          <a:custGeom>
            <a:avLst/>
            <a:gdLst/>
            <a:ahLst/>
            <a:cxnLst/>
            <a:rect r="r" b="b" t="t" l="l"/>
            <a:pathLst>
              <a:path h="8808200" w="9247454">
                <a:moveTo>
                  <a:pt x="0" y="0"/>
                </a:moveTo>
                <a:lnTo>
                  <a:pt x="9247454" y="0"/>
                </a:lnTo>
                <a:lnTo>
                  <a:pt x="9247454" y="8808200"/>
                </a:lnTo>
                <a:lnTo>
                  <a:pt x="0" y="8808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52069" y="1270877"/>
            <a:ext cx="2028825" cy="2028825"/>
          </a:xfrm>
          <a:custGeom>
            <a:avLst/>
            <a:gdLst/>
            <a:ahLst/>
            <a:cxnLst/>
            <a:rect r="r" b="b" t="t" l="l"/>
            <a:pathLst>
              <a:path h="2028825" w="2028825">
                <a:moveTo>
                  <a:pt x="0" y="0"/>
                </a:moveTo>
                <a:lnTo>
                  <a:pt x="2028825" y="0"/>
                </a:lnTo>
                <a:lnTo>
                  <a:pt x="2028825" y="2028825"/>
                </a:lnTo>
                <a:lnTo>
                  <a:pt x="0" y="2028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25" b="-57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652069" y="4019981"/>
            <a:ext cx="2028825" cy="2028825"/>
          </a:xfrm>
          <a:custGeom>
            <a:avLst/>
            <a:gdLst/>
            <a:ahLst/>
            <a:cxnLst/>
            <a:rect r="r" b="b" t="t" l="l"/>
            <a:pathLst>
              <a:path h="2028825" w="2028825">
                <a:moveTo>
                  <a:pt x="0" y="0"/>
                </a:moveTo>
                <a:lnTo>
                  <a:pt x="2028825" y="0"/>
                </a:lnTo>
                <a:lnTo>
                  <a:pt x="2028825" y="2028825"/>
                </a:lnTo>
                <a:lnTo>
                  <a:pt x="0" y="2028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25" b="-577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652069" y="6940535"/>
            <a:ext cx="2028825" cy="2028825"/>
          </a:xfrm>
          <a:custGeom>
            <a:avLst/>
            <a:gdLst/>
            <a:ahLst/>
            <a:cxnLst/>
            <a:rect r="r" b="b" t="t" l="l"/>
            <a:pathLst>
              <a:path h="2028825" w="2028825">
                <a:moveTo>
                  <a:pt x="0" y="0"/>
                </a:moveTo>
                <a:lnTo>
                  <a:pt x="2028825" y="0"/>
                </a:lnTo>
                <a:lnTo>
                  <a:pt x="2028825" y="2028825"/>
                </a:lnTo>
                <a:lnTo>
                  <a:pt x="0" y="2028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25" b="-577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290987" y="1097915"/>
            <a:ext cx="2026716" cy="2026716"/>
          </a:xfrm>
          <a:custGeom>
            <a:avLst/>
            <a:gdLst/>
            <a:ahLst/>
            <a:cxnLst/>
            <a:rect r="r" b="b" t="t" l="l"/>
            <a:pathLst>
              <a:path h="2026716" w="2026716">
                <a:moveTo>
                  <a:pt x="0" y="0"/>
                </a:moveTo>
                <a:lnTo>
                  <a:pt x="2026716" y="0"/>
                </a:lnTo>
                <a:lnTo>
                  <a:pt x="2026716" y="2026716"/>
                </a:lnTo>
                <a:lnTo>
                  <a:pt x="0" y="20267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116863" y="3791381"/>
            <a:ext cx="2017516" cy="2011736"/>
          </a:xfrm>
          <a:custGeom>
            <a:avLst/>
            <a:gdLst/>
            <a:ahLst/>
            <a:cxnLst/>
            <a:rect r="r" b="b" t="t" l="l"/>
            <a:pathLst>
              <a:path h="2011736" w="2017516">
                <a:moveTo>
                  <a:pt x="0" y="0"/>
                </a:moveTo>
                <a:lnTo>
                  <a:pt x="2017517" y="0"/>
                </a:lnTo>
                <a:lnTo>
                  <a:pt x="2017517" y="2011735"/>
                </a:lnTo>
                <a:lnTo>
                  <a:pt x="0" y="20117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285446" y="6772706"/>
            <a:ext cx="2032256" cy="2026433"/>
          </a:xfrm>
          <a:custGeom>
            <a:avLst/>
            <a:gdLst/>
            <a:ahLst/>
            <a:cxnLst/>
            <a:rect r="r" b="b" t="t" l="l"/>
            <a:pathLst>
              <a:path h="2026433" w="2032256">
                <a:moveTo>
                  <a:pt x="0" y="0"/>
                </a:moveTo>
                <a:lnTo>
                  <a:pt x="2032257" y="0"/>
                </a:lnTo>
                <a:lnTo>
                  <a:pt x="2032257" y="2026433"/>
                </a:lnTo>
                <a:lnTo>
                  <a:pt x="0" y="20264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01368" y="3139899"/>
            <a:ext cx="5302119" cy="331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60"/>
              </a:lnSpc>
            </a:pPr>
            <a:r>
              <a:rPr lang="en-US" sz="7300">
                <a:solidFill>
                  <a:srgbClr val="2A2E3A"/>
                </a:solidFill>
                <a:latin typeface="Klein"/>
                <a:ea typeface="Klein"/>
                <a:cs typeface="Klein"/>
                <a:sym typeface="Klein"/>
              </a:rPr>
              <a:t>The Analysis Team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120087" y="1663598"/>
            <a:ext cx="360883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Marcus Rompton</a:t>
            </a:r>
          </a:p>
          <a:p>
            <a:pPr algn="l">
              <a:lnSpc>
                <a:spcPts val="3480"/>
              </a:lnSpc>
            </a:pPr>
            <a:r>
              <a:rPr lang="en-US" sz="2900" b="true">
                <a:solidFill>
                  <a:srgbClr val="718BAB"/>
                </a:solidFill>
                <a:latin typeface="Klein Bold"/>
                <a:ea typeface="Klein Bold"/>
                <a:cs typeface="Klein Bold"/>
                <a:sym typeface="Klein Bold"/>
              </a:rPr>
              <a:t>Senior Principle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120087" y="4349574"/>
            <a:ext cx="360883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John Rompton</a:t>
            </a:r>
          </a:p>
          <a:p>
            <a:pPr algn="l">
              <a:lnSpc>
                <a:spcPts val="3480"/>
              </a:lnSpc>
            </a:pPr>
            <a:r>
              <a:rPr lang="en-US" sz="2900" b="true">
                <a:solidFill>
                  <a:srgbClr val="718BAB"/>
                </a:solidFill>
                <a:latin typeface="Klein Bold"/>
                <a:ea typeface="Klein Bold"/>
                <a:cs typeface="Klein Bold"/>
                <a:sym typeface="Klein Bold"/>
              </a:rPr>
              <a:t>Team Lead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120087" y="7338247"/>
            <a:ext cx="3608834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Henry smith</a:t>
            </a:r>
          </a:p>
          <a:p>
            <a:pPr algn="l">
              <a:lnSpc>
                <a:spcPts val="3480"/>
              </a:lnSpc>
            </a:pPr>
            <a:r>
              <a:rPr lang="en-US" sz="2900" b="true">
                <a:solidFill>
                  <a:srgbClr val="718BAB"/>
                </a:solidFill>
                <a:latin typeface="Klein Bold"/>
                <a:ea typeface="Klein Bold"/>
                <a:cs typeface="Klein Bold"/>
                <a:sym typeface="Klein Bold"/>
              </a:rPr>
              <a:t>Data Anlyst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0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0882" y="721023"/>
            <a:ext cx="9372136" cy="8844953"/>
          </a:xfrm>
          <a:custGeom>
            <a:avLst/>
            <a:gdLst/>
            <a:ahLst/>
            <a:cxnLst/>
            <a:rect r="r" b="b" t="t" l="l"/>
            <a:pathLst>
              <a:path h="8844953" w="9372136">
                <a:moveTo>
                  <a:pt x="0" y="0"/>
                </a:moveTo>
                <a:lnTo>
                  <a:pt x="9372136" y="0"/>
                </a:lnTo>
                <a:lnTo>
                  <a:pt x="9372136" y="8844954"/>
                </a:lnTo>
                <a:lnTo>
                  <a:pt x="0" y="88449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45749" y="581254"/>
            <a:ext cx="1872402" cy="1798733"/>
          </a:xfrm>
          <a:custGeom>
            <a:avLst/>
            <a:gdLst/>
            <a:ahLst/>
            <a:cxnLst/>
            <a:rect r="r" b="b" t="t" l="l"/>
            <a:pathLst>
              <a:path h="1798733" w="1872402">
                <a:moveTo>
                  <a:pt x="0" y="0"/>
                </a:moveTo>
                <a:lnTo>
                  <a:pt x="1872401" y="0"/>
                </a:lnTo>
                <a:lnTo>
                  <a:pt x="1872401" y="1798733"/>
                </a:lnTo>
                <a:lnTo>
                  <a:pt x="0" y="1798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98841" y="2379987"/>
            <a:ext cx="1872402" cy="1798733"/>
          </a:xfrm>
          <a:custGeom>
            <a:avLst/>
            <a:gdLst/>
            <a:ahLst/>
            <a:cxnLst/>
            <a:rect r="r" b="b" t="t" l="l"/>
            <a:pathLst>
              <a:path h="1798733" w="1872402">
                <a:moveTo>
                  <a:pt x="0" y="0"/>
                </a:moveTo>
                <a:lnTo>
                  <a:pt x="1872402" y="0"/>
                </a:lnTo>
                <a:lnTo>
                  <a:pt x="1872402" y="1798733"/>
                </a:lnTo>
                <a:lnTo>
                  <a:pt x="0" y="1798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371243" y="4178720"/>
            <a:ext cx="1872402" cy="1798733"/>
          </a:xfrm>
          <a:custGeom>
            <a:avLst/>
            <a:gdLst/>
            <a:ahLst/>
            <a:cxnLst/>
            <a:rect r="r" b="b" t="t" l="l"/>
            <a:pathLst>
              <a:path h="1798733" w="1872402">
                <a:moveTo>
                  <a:pt x="0" y="0"/>
                </a:moveTo>
                <a:lnTo>
                  <a:pt x="1872401" y="0"/>
                </a:lnTo>
                <a:lnTo>
                  <a:pt x="1872401" y="1798734"/>
                </a:lnTo>
                <a:lnTo>
                  <a:pt x="0" y="1798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075921" y="5977454"/>
            <a:ext cx="1872402" cy="1798733"/>
          </a:xfrm>
          <a:custGeom>
            <a:avLst/>
            <a:gdLst/>
            <a:ahLst/>
            <a:cxnLst/>
            <a:rect r="r" b="b" t="t" l="l"/>
            <a:pathLst>
              <a:path h="1798733" w="1872402">
                <a:moveTo>
                  <a:pt x="0" y="0"/>
                </a:moveTo>
                <a:lnTo>
                  <a:pt x="1872401" y="0"/>
                </a:lnTo>
                <a:lnTo>
                  <a:pt x="1872401" y="1798733"/>
                </a:lnTo>
                <a:lnTo>
                  <a:pt x="0" y="1798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948322" y="7907013"/>
            <a:ext cx="1872402" cy="1798733"/>
          </a:xfrm>
          <a:custGeom>
            <a:avLst/>
            <a:gdLst/>
            <a:ahLst/>
            <a:cxnLst/>
            <a:rect r="r" b="b" t="t" l="l"/>
            <a:pathLst>
              <a:path h="1798733" w="1872402">
                <a:moveTo>
                  <a:pt x="0" y="0"/>
                </a:moveTo>
                <a:lnTo>
                  <a:pt x="1872402" y="0"/>
                </a:lnTo>
                <a:lnTo>
                  <a:pt x="1872402" y="1798733"/>
                </a:lnTo>
                <a:lnTo>
                  <a:pt x="0" y="1798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109788" y="510867"/>
            <a:ext cx="3966310" cy="96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63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Process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46861" y="990981"/>
            <a:ext cx="555928" cy="96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63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231415" y="2757449"/>
            <a:ext cx="555928" cy="96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63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103817" y="4556182"/>
            <a:ext cx="555928" cy="96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63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08495" y="6354916"/>
            <a:ext cx="555928" cy="96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63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80896" y="8256281"/>
            <a:ext cx="555928" cy="96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63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231415" y="1099773"/>
            <a:ext cx="8522804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Data Understanding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14586" y="2765157"/>
            <a:ext cx="10898890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Data Cleaning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432408" y="4563890"/>
            <a:ext cx="8660535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Data Modelling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44000" y="6362318"/>
            <a:ext cx="8115300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Data Analysis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127155" y="8393495"/>
            <a:ext cx="7460554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 b="true">
                <a:solidFill>
                  <a:srgbClr val="F4F4F4"/>
                </a:solidFill>
                <a:latin typeface="Klein Bold"/>
                <a:ea typeface="Klein Bold"/>
                <a:cs typeface="Klein Bold"/>
                <a:sym typeface="Klein Bold"/>
              </a:rPr>
              <a:t>Uncover Insights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9791" y="7806071"/>
            <a:ext cx="16640464" cy="1663345"/>
          </a:xfrm>
          <a:custGeom>
            <a:avLst/>
            <a:gdLst/>
            <a:ahLst/>
            <a:cxnLst/>
            <a:rect r="r" b="b" t="t" l="l"/>
            <a:pathLst>
              <a:path h="1663345" w="16640464">
                <a:moveTo>
                  <a:pt x="0" y="0"/>
                </a:moveTo>
                <a:lnTo>
                  <a:pt x="16640464" y="0"/>
                </a:lnTo>
                <a:lnTo>
                  <a:pt x="16640464" y="1663346"/>
                </a:lnTo>
                <a:lnTo>
                  <a:pt x="0" y="16633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3" t="0" r="-663" b="-1910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91062" y="6763197"/>
            <a:ext cx="2947697" cy="842238"/>
          </a:xfrm>
          <a:custGeom>
            <a:avLst/>
            <a:gdLst/>
            <a:ahLst/>
            <a:cxnLst/>
            <a:rect r="r" b="b" t="t" l="l"/>
            <a:pathLst>
              <a:path h="842238" w="2947697">
                <a:moveTo>
                  <a:pt x="0" y="0"/>
                </a:moveTo>
                <a:lnTo>
                  <a:pt x="2947697" y="0"/>
                </a:lnTo>
                <a:lnTo>
                  <a:pt x="2947697" y="842238"/>
                </a:lnTo>
                <a:lnTo>
                  <a:pt x="0" y="842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95" r="0" b="-199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56175" y="6763197"/>
            <a:ext cx="2947697" cy="842238"/>
          </a:xfrm>
          <a:custGeom>
            <a:avLst/>
            <a:gdLst/>
            <a:ahLst/>
            <a:cxnLst/>
            <a:rect r="r" b="b" t="t" l="l"/>
            <a:pathLst>
              <a:path h="842238" w="2947697">
                <a:moveTo>
                  <a:pt x="0" y="0"/>
                </a:moveTo>
                <a:lnTo>
                  <a:pt x="2947696" y="0"/>
                </a:lnTo>
                <a:lnTo>
                  <a:pt x="2947696" y="842238"/>
                </a:lnTo>
                <a:lnTo>
                  <a:pt x="0" y="842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95" r="0" b="-199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721148" y="6763197"/>
            <a:ext cx="2947697" cy="842238"/>
          </a:xfrm>
          <a:custGeom>
            <a:avLst/>
            <a:gdLst/>
            <a:ahLst/>
            <a:cxnLst/>
            <a:rect r="r" b="b" t="t" l="l"/>
            <a:pathLst>
              <a:path h="842238" w="2947697">
                <a:moveTo>
                  <a:pt x="0" y="0"/>
                </a:moveTo>
                <a:lnTo>
                  <a:pt x="2947696" y="0"/>
                </a:lnTo>
                <a:lnTo>
                  <a:pt x="2947696" y="842238"/>
                </a:lnTo>
                <a:lnTo>
                  <a:pt x="0" y="842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95" r="0" b="-199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91062" y="2800828"/>
            <a:ext cx="2642221" cy="3481576"/>
          </a:xfrm>
          <a:custGeom>
            <a:avLst/>
            <a:gdLst/>
            <a:ahLst/>
            <a:cxnLst/>
            <a:rect r="r" b="b" t="t" l="l"/>
            <a:pathLst>
              <a:path h="3481576" w="2642221">
                <a:moveTo>
                  <a:pt x="0" y="0"/>
                </a:moveTo>
                <a:lnTo>
                  <a:pt x="2642221" y="0"/>
                </a:lnTo>
                <a:lnTo>
                  <a:pt x="2642221" y="3481577"/>
                </a:lnTo>
                <a:lnTo>
                  <a:pt x="0" y="34815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057" t="-4817" r="-19057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907238" y="2633105"/>
            <a:ext cx="2473524" cy="3861900"/>
          </a:xfrm>
          <a:custGeom>
            <a:avLst/>
            <a:gdLst/>
            <a:ahLst/>
            <a:cxnLst/>
            <a:rect r="r" b="b" t="t" l="l"/>
            <a:pathLst>
              <a:path h="3861900" w="2473524">
                <a:moveTo>
                  <a:pt x="0" y="0"/>
                </a:moveTo>
                <a:lnTo>
                  <a:pt x="2473524" y="0"/>
                </a:lnTo>
                <a:lnTo>
                  <a:pt x="2473524" y="3861900"/>
                </a:lnTo>
                <a:lnTo>
                  <a:pt x="0" y="38619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8942" t="0" r="-27187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435601" y="2633105"/>
            <a:ext cx="3676069" cy="3676069"/>
          </a:xfrm>
          <a:custGeom>
            <a:avLst/>
            <a:gdLst/>
            <a:ahLst/>
            <a:cxnLst/>
            <a:rect r="r" b="b" t="t" l="l"/>
            <a:pathLst>
              <a:path h="3676069" w="3676069">
                <a:moveTo>
                  <a:pt x="0" y="0"/>
                </a:moveTo>
                <a:lnTo>
                  <a:pt x="3676069" y="0"/>
                </a:lnTo>
                <a:lnTo>
                  <a:pt x="3676069" y="3676069"/>
                </a:lnTo>
                <a:lnTo>
                  <a:pt x="0" y="36760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05515" y="1019175"/>
            <a:ext cx="3518791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1"/>
              </a:lnSpc>
            </a:pPr>
            <a:r>
              <a:rPr lang="en-US" sz="2909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The platform has a total of 16 unique categories.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434170" y="1019175"/>
            <a:ext cx="5391705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1"/>
              </a:lnSpc>
            </a:pPr>
            <a:r>
              <a:rPr lang="en-US" sz="2909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The most popular category, "Animal," received the highest number of reactions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35601" y="1019175"/>
            <a:ext cx="3823699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1"/>
              </a:lnSpc>
            </a:pPr>
            <a:r>
              <a:rPr lang="en-US" sz="2909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Additionally, May was the month with the most posts.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8836" y="9090576"/>
            <a:ext cx="16640464" cy="1663345"/>
          </a:xfrm>
          <a:custGeom>
            <a:avLst/>
            <a:gdLst/>
            <a:ahLst/>
            <a:cxnLst/>
            <a:rect r="r" b="b" t="t" l="l"/>
            <a:pathLst>
              <a:path h="1663345" w="16640464">
                <a:moveTo>
                  <a:pt x="0" y="0"/>
                </a:moveTo>
                <a:lnTo>
                  <a:pt x="16640464" y="0"/>
                </a:lnTo>
                <a:lnTo>
                  <a:pt x="16640464" y="1663346"/>
                </a:lnTo>
                <a:lnTo>
                  <a:pt x="0" y="16633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3" t="0" r="-663" b="-1910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23768" y="-299198"/>
            <a:ext cx="16640464" cy="1663345"/>
          </a:xfrm>
          <a:custGeom>
            <a:avLst/>
            <a:gdLst/>
            <a:ahLst/>
            <a:cxnLst/>
            <a:rect r="r" b="b" t="t" l="l"/>
            <a:pathLst>
              <a:path h="1663345" w="16640464">
                <a:moveTo>
                  <a:pt x="0" y="0"/>
                </a:moveTo>
                <a:lnTo>
                  <a:pt x="16640464" y="0"/>
                </a:lnTo>
                <a:lnTo>
                  <a:pt x="16640464" y="1663345"/>
                </a:lnTo>
                <a:lnTo>
                  <a:pt x="0" y="1663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3" t="0" r="-663" b="-1910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2156149" cy="10287000"/>
          </a:xfrm>
          <a:custGeom>
            <a:avLst/>
            <a:gdLst/>
            <a:ahLst/>
            <a:cxnLst/>
            <a:rect r="r" b="b" t="t" l="l"/>
            <a:pathLst>
              <a:path h="10287000" w="2156149">
                <a:moveTo>
                  <a:pt x="0" y="0"/>
                </a:moveTo>
                <a:lnTo>
                  <a:pt x="2156149" y="0"/>
                </a:lnTo>
                <a:lnTo>
                  <a:pt x="215614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204" t="-4599" r="-356501" b="-459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59663" y="-588005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03447" y="8305544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888085" y="1877054"/>
            <a:ext cx="10282821" cy="5915585"/>
          </a:xfrm>
          <a:custGeom>
            <a:avLst/>
            <a:gdLst/>
            <a:ahLst/>
            <a:cxnLst/>
            <a:rect r="r" b="b" t="t" l="l"/>
            <a:pathLst>
              <a:path h="5915585" w="10282821">
                <a:moveTo>
                  <a:pt x="0" y="0"/>
                </a:moveTo>
                <a:lnTo>
                  <a:pt x="10282820" y="0"/>
                </a:lnTo>
                <a:lnTo>
                  <a:pt x="10282820" y="5915584"/>
                </a:lnTo>
                <a:lnTo>
                  <a:pt x="0" y="59155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835" t="-12000" r="-879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319642" y="3611499"/>
            <a:ext cx="6566027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0"/>
              </a:lnSpc>
            </a:pPr>
            <a:r>
              <a:rPr lang="en-US" sz="3800" b="true">
                <a:solidFill>
                  <a:srgbClr val="2A2E3A"/>
                </a:solidFill>
                <a:latin typeface="Klein Bold"/>
                <a:ea typeface="Klein Bold"/>
                <a:cs typeface="Klein Bold"/>
                <a:sym typeface="Klein Bold"/>
              </a:rPr>
              <a:t>Most Popular  Categories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8836" y="9090576"/>
            <a:ext cx="16640464" cy="1663345"/>
          </a:xfrm>
          <a:custGeom>
            <a:avLst/>
            <a:gdLst/>
            <a:ahLst/>
            <a:cxnLst/>
            <a:rect r="r" b="b" t="t" l="l"/>
            <a:pathLst>
              <a:path h="1663345" w="16640464">
                <a:moveTo>
                  <a:pt x="0" y="0"/>
                </a:moveTo>
                <a:lnTo>
                  <a:pt x="16640464" y="0"/>
                </a:lnTo>
                <a:lnTo>
                  <a:pt x="16640464" y="1663346"/>
                </a:lnTo>
                <a:lnTo>
                  <a:pt x="0" y="16633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3" t="0" r="-663" b="-1910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23768" y="-299198"/>
            <a:ext cx="16640464" cy="1663345"/>
          </a:xfrm>
          <a:custGeom>
            <a:avLst/>
            <a:gdLst/>
            <a:ahLst/>
            <a:cxnLst/>
            <a:rect r="r" b="b" t="t" l="l"/>
            <a:pathLst>
              <a:path h="1663345" w="16640464">
                <a:moveTo>
                  <a:pt x="0" y="0"/>
                </a:moveTo>
                <a:lnTo>
                  <a:pt x="16640464" y="0"/>
                </a:lnTo>
                <a:lnTo>
                  <a:pt x="16640464" y="1663345"/>
                </a:lnTo>
                <a:lnTo>
                  <a:pt x="0" y="1663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63" t="0" r="-663" b="-1910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2156149" cy="10287000"/>
          </a:xfrm>
          <a:custGeom>
            <a:avLst/>
            <a:gdLst/>
            <a:ahLst/>
            <a:cxnLst/>
            <a:rect r="r" b="b" t="t" l="l"/>
            <a:pathLst>
              <a:path h="10287000" w="2156149">
                <a:moveTo>
                  <a:pt x="0" y="0"/>
                </a:moveTo>
                <a:lnTo>
                  <a:pt x="2156149" y="0"/>
                </a:lnTo>
                <a:lnTo>
                  <a:pt x="215614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204" t="-4599" r="-356501" b="-459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59663" y="-588005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03447" y="8305544"/>
            <a:ext cx="3409138" cy="3233409"/>
          </a:xfrm>
          <a:custGeom>
            <a:avLst/>
            <a:gdLst/>
            <a:ahLst/>
            <a:cxnLst/>
            <a:rect r="r" b="b" t="t" l="l"/>
            <a:pathLst>
              <a:path h="3233409" w="3409138">
                <a:moveTo>
                  <a:pt x="0" y="0"/>
                </a:moveTo>
                <a:lnTo>
                  <a:pt x="3409138" y="0"/>
                </a:lnTo>
                <a:lnTo>
                  <a:pt x="3409138" y="3233410"/>
                </a:lnTo>
                <a:lnTo>
                  <a:pt x="0" y="32334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683000" y="1364147"/>
            <a:ext cx="11548519" cy="6941397"/>
          </a:xfrm>
          <a:custGeom>
            <a:avLst/>
            <a:gdLst/>
            <a:ahLst/>
            <a:cxnLst/>
            <a:rect r="r" b="b" t="t" l="l"/>
            <a:pathLst>
              <a:path h="6941397" w="11548519">
                <a:moveTo>
                  <a:pt x="0" y="0"/>
                </a:moveTo>
                <a:lnTo>
                  <a:pt x="11548519" y="0"/>
                </a:lnTo>
                <a:lnTo>
                  <a:pt x="11548519" y="6941397"/>
                </a:lnTo>
                <a:lnTo>
                  <a:pt x="0" y="69413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DAGhYCe92bk</dc:identifier>
  <dcterms:modified xsi:type="dcterms:W3CDTF">2011-08-01T06:04:30Z</dcterms:modified>
  <cp:revision>1</cp:revision>
  <dc:title>Your paragraph text</dc:title>
</cp:coreProperties>
</file>

<file path=docProps/thumbnail.jpeg>
</file>